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293" r:id="rId10"/>
    <p:sldId id="290" r:id="rId11"/>
    <p:sldId id="305" r:id="rId12"/>
    <p:sldId id="289" r:id="rId13"/>
    <p:sldId id="313" r:id="rId14"/>
    <p:sldId id="263" r:id="rId15"/>
    <p:sldId id="266" r:id="rId16"/>
    <p:sldId id="304" r:id="rId17"/>
    <p:sldId id="272" r:id="rId18"/>
    <p:sldId id="275" r:id="rId19"/>
    <p:sldId id="327" r:id="rId20"/>
    <p:sldId id="273" r:id="rId21"/>
    <p:sldId id="267" r:id="rId22"/>
    <p:sldId id="270" r:id="rId23"/>
    <p:sldId id="314" r:id="rId24"/>
    <p:sldId id="268" r:id="rId25"/>
    <p:sldId id="292" r:id="rId26"/>
    <p:sldId id="330" r:id="rId27"/>
    <p:sldId id="285" r:id="rId28"/>
    <p:sldId id="329" r:id="rId29"/>
    <p:sldId id="318" r:id="rId30"/>
    <p:sldId id="328" r:id="rId31"/>
    <p:sldId id="319" r:id="rId32"/>
    <p:sldId id="320" r:id="rId33"/>
    <p:sldId id="325" r:id="rId34"/>
    <p:sldId id="323" r:id="rId35"/>
    <p:sldId id="331" r:id="rId36"/>
    <p:sldId id="281" r:id="rId37"/>
    <p:sldId id="332" r:id="rId38"/>
    <p:sldId id="287" r:id="rId39"/>
    <p:sldId id="288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27.12.22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27.12.22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27.12.22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27.12.22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27.12.22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27.12.22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27.12.22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27.12.22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lilianweng.github.io/posts/2018-10-13-flow-models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52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7" Type="http://schemas.openxmlformats.org/officeDocument/2006/relationships/image" Target="../media/image44.png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beta.dreamstudio.ai/dream" TargetMode="External"/><Relationship Id="rId5" Type="http://schemas.openxmlformats.org/officeDocument/2006/relationships/hyperlink" Target="https://imagen.research.google/" TargetMode="External"/><Relationship Id="rId4" Type="http://schemas.openxmlformats.org/officeDocument/2006/relationships/hyperlink" Target="https://arxiv.org/abs/2112.10741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12.10741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7" Type="http://schemas.openxmlformats.org/officeDocument/2006/relationships/image" Target="../media/image4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 (integral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expensive)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956" t="-1744" r="-14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(expensive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595" t="-1744" r="-2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DFFD573-D3FB-C408-3E6E-84682C4D0E48}"/>
              </a:ext>
            </a:extLst>
          </p:cNvPr>
          <p:cNvCxnSpPr/>
          <p:nvPr/>
        </p:nvCxnSpPr>
        <p:spPr>
          <a:xfrm>
            <a:off x="4456386" y="2722179"/>
            <a:ext cx="1891862" cy="956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83" y="6176963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555" t="-8108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97269" y="5707119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</a:p>
              <a:p>
                <a:pPr marL="0" indent="0">
                  <a:buNone/>
                </a:pP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73663" cy="4351338"/>
              </a:xfrm>
              <a:blipFill>
                <a:blip r:embed="rId2"/>
                <a:stretch>
                  <a:fillRect l="-335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863" y="1857801"/>
            <a:ext cx="7580137" cy="31423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501926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 over VAE:</a:t>
                </a:r>
                <a:endParaRPr lang="en-GB" dirty="0"/>
              </a:p>
              <a:p>
                <a:r>
                  <a:rPr lang="en-GB" dirty="0"/>
                  <a:t>instead of simple functions like Gaussians, allow</a:t>
                </a:r>
                <a:r>
                  <a:rPr lang="en-GB" sz="2800" dirty="0"/>
                  <a:t> more complex </a:t>
                </a:r>
                <a:r>
                  <a:rPr lang="en-GB" dirty="0"/>
                  <a:t>ones: real-world distributions usually much more complicated</a:t>
                </a:r>
                <a:endParaRPr lang="en-DE" dirty="0"/>
              </a:p>
              <a:p>
                <a:r>
                  <a:rPr lang="en-GB" sz="2800" dirty="0"/>
                  <a:t>d</a:t>
                </a:r>
                <a:r>
                  <a:rPr lang="en-DE" sz="2800" dirty="0"/>
                  <a:t>irect/explicit estimation of likelihood (</a:t>
                </a:r>
                <a:r>
                  <a:rPr lang="en-GB" dirty="0"/>
                  <a:t>n</a:t>
                </a:r>
                <a:r>
                  <a:rPr lang="en-DE" dirty="0"/>
                  <a:t>egative log-likelihood as loss):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to predict rareness of future events)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ecomposition into latent space (parameters of generator network) and noise (sampled from, e.g., Gaussian distribution): reparametrization trick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351338"/>
              </a:xfrm>
              <a:blipFill>
                <a:blip r:embed="rId4"/>
                <a:stretch>
                  <a:fillRect l="-1254" t="-2616" b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training:</a:t>
            </a: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distort training data by successively adding random noise, then learn to reverse this process (denoising)</a:t>
            </a: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</a:rPr>
              <a:t>generation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:</a:t>
            </a: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sample random noise and run through </a:t>
            </a:r>
            <a:r>
              <a:rPr lang="en-GB" dirty="0">
                <a:solidFill>
                  <a:srgbClr val="1F1F1F"/>
                </a:solidFill>
              </a:rPr>
              <a:t>the </a:t>
            </a:r>
            <a:r>
              <a:rPr lang="en-GB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1F1F1F"/>
              </a:solidFill>
              <a:effectLst/>
            </a:endParaRPr>
          </a:p>
          <a:p>
            <a:pPr marL="0" indent="0">
              <a:buNone/>
            </a:pPr>
            <a:r>
              <a:rPr lang="en-GB" sz="2200" dirty="0">
                <a:solidFill>
                  <a:srgbClr val="1F1F1F"/>
                </a:solidFill>
              </a:rPr>
              <a:t>c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</a:rPr>
              <a:t>an be seen as special kind of energy-based models: parametrized energy function (to be minimized) of target, observable, and latent variables </a:t>
            </a:r>
            <a:r>
              <a:rPr lang="en-GB" sz="2200" b="0" i="0" u="none" strike="noStrike" dirty="0">
                <a:solidFill>
                  <a:srgbClr val="1F1F1F"/>
                </a:solidFill>
                <a:effectLst/>
                <a:sym typeface="Wingdings" pitchFamily="2" charset="2"/>
              </a:rPr>
              <a:t> no need for proper normalization of probability distributions</a:t>
            </a:r>
            <a:endParaRPr lang="en-GB" sz="2200" b="0" i="0" u="none" strike="noStrike" dirty="0">
              <a:solidFill>
                <a:srgbClr val="1F1F1F"/>
              </a:solidFill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s</a:t>
            </a:r>
            <a:r>
              <a:rPr lang="en-DE" sz="2600" dirty="0">
                <a:sym typeface="Wingdings" pitchFamily="2" charset="2"/>
              </a:rPr>
              <a:t>ignificant </a:t>
            </a:r>
            <a:r>
              <a:rPr lang="en-DE" sz="2600" dirty="0"/>
              <a:t>speedup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diffusion model highly flexible in terms of architecture: only require same input and output dimensionality </a:t>
            </a:r>
            <a:r>
              <a:rPr lang="en-GB" sz="2600" dirty="0">
                <a:sym typeface="Wingdings" pitchFamily="2" charset="2"/>
              </a:rPr>
              <a:t> often U-Net-like architectures (autoencoder-like) with skip connections (and </a:t>
            </a:r>
            <a:r>
              <a:rPr lang="en-DE" sz="2600" dirty="0"/>
              <a:t>attention to handle flexible conditioning)</a:t>
            </a:r>
            <a:endParaRPr lang="en-GB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86847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51574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DE" sz="2600" dirty="0"/>
                  <a:t>extend usual GAN in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503" t="-2616" r="-166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come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2204198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4604072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47861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33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implementations available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t</a:t>
            </a:r>
            <a:r>
              <a:rPr lang="en-DE" sz="2600" dirty="0"/>
              <a:t>ext-to-image:</a:t>
            </a:r>
            <a:br>
              <a:rPr lang="en-DE" sz="2600" dirty="0">
                <a:hlinkClick r:id="rId2"/>
              </a:rPr>
            </a:br>
            <a:r>
              <a:rPr lang="en-DE" sz="2600" dirty="0">
                <a:hlinkClick r:id="rId3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2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GLIDE</a:t>
            </a:r>
            <a:r>
              <a:rPr lang="en-DE" sz="2600" dirty="0"/>
              <a:t>, </a:t>
            </a:r>
            <a:r>
              <a:rPr lang="en-DE" sz="2600" dirty="0">
                <a:hlinkClick r:id="rId5"/>
              </a:rPr>
              <a:t>ImageGen</a:t>
            </a:r>
            <a:r>
              <a:rPr lang="en-DE" sz="2600" dirty="0"/>
              <a:t>, ...</a:t>
            </a:r>
          </a:p>
          <a:p>
            <a:pPr marL="0" indent="0">
              <a:buNone/>
            </a:pPr>
            <a:endParaRPr lang="en-DE" sz="2600" dirty="0">
              <a:hlinkClick r:id="rId3"/>
            </a:endParaRPr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text-to-speech, text-to-video, ...</a:t>
            </a:r>
            <a:endParaRPr lang="en-DE" sz="2600" dirty="0">
              <a:hlinkClick r:id="rId3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9426EB-5B87-D3F8-3DFA-AFDDD9FC8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1600" y="1825625"/>
            <a:ext cx="61722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w</a:t>
            </a:r>
            <a:r>
              <a:rPr lang="en-DE" sz="2600" dirty="0"/>
              <a:t>eb app for Stable Diffusion: </a:t>
            </a:r>
            <a:r>
              <a:rPr lang="en-DE" sz="2600" dirty="0">
                <a:hlinkClick r:id="rId6"/>
              </a:rPr>
              <a:t>DreamStudio</a:t>
            </a:r>
            <a:endParaRPr lang="en-DE" sz="2600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0200" y="2432929"/>
            <a:ext cx="4572000" cy="428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5ABB-9244-0E41-EA72-4519DDE9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Inpainting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5CDDD-EBDB-6A9C-B7CB-C6CD7D516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DE" dirty="0"/>
              <a:t>GLIDE example: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6A6E4-1959-564F-88EC-948E08CF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7DECA47C-5DDC-3A3B-CCAF-3DC40D79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29210"/>
            <a:ext cx="7772400" cy="4392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17ECC-0CA1-2AC3-512C-C75AA0937AA2}"/>
              </a:ext>
            </a:extLst>
          </p:cNvPr>
          <p:cNvSpPr txBox="1"/>
          <p:nvPr/>
        </p:nvSpPr>
        <p:spPr>
          <a:xfrm>
            <a:off x="9296841" y="627842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2606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39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12016</TotalTime>
  <Words>2077</Words>
  <Application>Microsoft Macintosh PowerPoint</Application>
  <PresentationFormat>Widescreen</PresentationFormat>
  <Paragraphs>322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PowerPoint Presentation</vt:lpstr>
      <vt:lpstr>Flow-Based Methods</vt:lpstr>
      <vt:lpstr>Normalizing Flows</vt:lpstr>
      <vt:lpstr>Usage in Generative Models</vt:lpstr>
      <vt:lpstr>Invertible Neural Networks</vt:lpstr>
      <vt:lpstr>Generative Adversarial Networks (GAN)</vt:lpstr>
      <vt:lpstr>Indirect Training via Discriminator</vt:lpstr>
      <vt:lpstr>Formulation</vt:lpstr>
      <vt:lpstr>Properties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Applications</vt:lpstr>
      <vt:lpstr>Inpainting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Felix Wick</cp:lastModifiedBy>
  <cp:revision>173</cp:revision>
  <dcterms:created xsi:type="dcterms:W3CDTF">2022-07-19T12:00:00Z</dcterms:created>
  <dcterms:modified xsi:type="dcterms:W3CDTF">2022-12-28T15:10:59Z</dcterms:modified>
</cp:coreProperties>
</file>

<file path=docProps/thumbnail.jpeg>
</file>